
<file path=[Content_Types].xml><?xml version="1.0" encoding="utf-8"?>
<Types xmlns="http://schemas.openxmlformats.org/package/2006/content-types">
  <Default Extension="bin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334" r:id="rId3"/>
    <p:sldId id="335" r:id="rId4"/>
    <p:sldId id="336" r:id="rId5"/>
    <p:sldId id="337" r:id="rId6"/>
    <p:sldId id="332" r:id="rId7"/>
    <p:sldId id="338" r:id="rId8"/>
  </p:sldIdLst>
  <p:sldSz cx="12192000" cy="6858000"/>
  <p:notesSz cx="6797675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E2"/>
    <a:srgbClr val="BCD5D8"/>
    <a:srgbClr val="00BAF0"/>
    <a:srgbClr val="B5DEDF"/>
    <a:srgbClr val="E66914"/>
    <a:srgbClr val="EF8943"/>
    <a:srgbClr val="938D8D"/>
    <a:srgbClr val="D7D3DB"/>
    <a:srgbClr val="76627C"/>
    <a:srgbClr val="8D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2424" autoAdjust="0"/>
  </p:normalViewPr>
  <p:slideViewPr>
    <p:cSldViewPr snapToGrid="0">
      <p:cViewPr varScale="1">
        <p:scale>
          <a:sx n="91" d="100"/>
          <a:sy n="91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DB26-8719-47CE-B577-20A3C7433719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8800-3450-4AEC-A3B3-8030EDA781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7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40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73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70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18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94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58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800-3450-4AEC-A3B3-8030EDA781F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85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48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03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96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1077406"/>
            <a:ext cx="9228213" cy="3687099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529791" y="537406"/>
            <a:ext cx="17136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70" y="5844673"/>
            <a:ext cx="2392910" cy="4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41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3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305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93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3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5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1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7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3251-8D2C-4645-AFEB-872052A304F7}" type="datetimeFigureOut">
              <a:rPr lang="da-DK" smtClean="0"/>
              <a:t>08-02-2019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306F-A34B-4626-AC80-54D1AAE52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33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hyperlink" Target="mailto:jwn@danskenergi.dk" TargetMode="External"/><Relationship Id="rId4" Type="http://schemas.openxmlformats.org/officeDocument/2006/relationships/hyperlink" Target="mailto:hjv@danskenergi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7" nam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79" y="5519451"/>
            <a:ext cx="4030601" cy="8004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5D759E9-5177-454A-9641-EB96BF3C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67" y="3335591"/>
            <a:ext cx="8621601" cy="1135117"/>
          </a:xfrm>
        </p:spPr>
        <p:txBody>
          <a:bodyPr>
            <a:normAutofit fontScale="90000"/>
          </a:bodyPr>
          <a:lstStyle/>
          <a:p>
            <a:r>
              <a:rPr lang="da-DK" sz="4400" b="1" dirty="0">
                <a:latin typeface="Arial Black" panose="020B0A04020102020204" pitchFamily="34" charset="0"/>
              </a:rPr>
              <a:t>An introduction to the Danish Intelligent Energy Alliance</a:t>
            </a:r>
            <a:r>
              <a:rPr lang="da-DK" sz="4500" b="1" dirty="0">
                <a:latin typeface="Arial Black" panose="020B0A04020102020204" pitchFamily="34" charset="0"/>
              </a:rPr>
              <a:t/>
            </a:r>
            <a:br>
              <a:rPr lang="da-DK" sz="4500" b="1" dirty="0">
                <a:latin typeface="Arial Black" panose="020B0A04020102020204" pitchFamily="34" charset="0"/>
              </a:rPr>
            </a:br>
            <a:r>
              <a:rPr lang="da-DK" sz="4500" b="1" dirty="0">
                <a:latin typeface="Arial Black" panose="020B0A04020102020204" pitchFamily="34" charset="0"/>
              </a:rPr>
              <a:t/>
            </a:r>
            <a:br>
              <a:rPr lang="da-DK" sz="4500" b="1" dirty="0">
                <a:latin typeface="Arial Black" panose="020B0A04020102020204" pitchFamily="34" charset="0"/>
              </a:rPr>
            </a:br>
            <a:endParaRPr lang="da-DK" sz="4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4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06371B4C-D840-4E59-8863-592CA647BCD0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grpSp>
        <p:nvGrpSpPr>
          <p:cNvPr id="8194" name="Gruppe 6"/>
          <p:cNvGrpSpPr>
            <a:grpSpLocks/>
          </p:cNvGrpSpPr>
          <p:nvPr/>
        </p:nvGrpSpPr>
        <p:grpSpPr bwMode="auto">
          <a:xfrm>
            <a:off x="3087387" y="1632814"/>
            <a:ext cx="4441825" cy="4445000"/>
            <a:chOff x="1177793" y="323426"/>
            <a:chExt cx="5205253" cy="5290173"/>
          </a:xfrm>
          <a:solidFill>
            <a:srgbClr val="FF0000">
              <a:alpha val="70000"/>
            </a:srgbClr>
          </a:solidFill>
        </p:grpSpPr>
        <p:sp>
          <p:nvSpPr>
            <p:cNvPr id="8" name="Ellipse 7"/>
            <p:cNvSpPr/>
            <p:nvPr/>
          </p:nvSpPr>
          <p:spPr>
            <a:xfrm>
              <a:off x="1177793" y="323426"/>
              <a:ext cx="5205253" cy="5290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1959096" y="1131503"/>
              <a:ext cx="3679768" cy="374090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Ellipse 22"/>
          <p:cNvSpPr/>
          <p:nvPr/>
        </p:nvSpPr>
        <p:spPr>
          <a:xfrm>
            <a:off x="6466262" y="4184879"/>
            <a:ext cx="2567097" cy="254032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3119656-B4A7-4CC9-BEF1-1F210E494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8828" y="5168536"/>
            <a:ext cx="2261966" cy="449195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A9C21E4-244B-4021-B45B-F88523742FF1}"/>
              </a:ext>
            </a:extLst>
          </p:cNvPr>
          <p:cNvSpPr/>
          <p:nvPr/>
        </p:nvSpPr>
        <p:spPr>
          <a:xfrm>
            <a:off x="8333377" y="2287321"/>
            <a:ext cx="3142593" cy="178976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Danish Intelligent Energy Alliance brings together the entire value chain of contributors to the development of the future energy system including the energy companies, utilities, municipalities, suppliers. </a:t>
            </a:r>
            <a:endParaRPr lang="da-DK" sz="1400" dirty="0"/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887A87D5-9085-413C-A16F-C6881E118CA4}"/>
              </a:ext>
            </a:extLst>
          </p:cNvPr>
          <p:cNvSpPr/>
          <p:nvPr/>
        </p:nvSpPr>
        <p:spPr>
          <a:xfrm>
            <a:off x="528571" y="1357678"/>
            <a:ext cx="2558816" cy="128154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The Danish Energy Association is a commercial and professional organization for Danish energy companies.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371A7ED-30EB-4D45-9491-83E65074D4D0}"/>
              </a:ext>
            </a:extLst>
          </p:cNvPr>
          <p:cNvCxnSpPr>
            <a:cxnSpLocks/>
            <a:stCxn id="8" idx="1"/>
            <a:endCxn id="14" idx="3"/>
          </p:cNvCxnSpPr>
          <p:nvPr/>
        </p:nvCxnSpPr>
        <p:spPr>
          <a:xfrm flipH="1" flipV="1">
            <a:off x="3087387" y="1998449"/>
            <a:ext cx="650490" cy="285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CA8D3B2C-AB83-430E-B2D3-AE1EA321E544}"/>
              </a:ext>
            </a:extLst>
          </p:cNvPr>
          <p:cNvCxnSpPr>
            <a:cxnSpLocks/>
            <a:stCxn id="23" idx="7"/>
            <a:endCxn id="5" idx="2"/>
          </p:cNvCxnSpPr>
          <p:nvPr/>
        </p:nvCxnSpPr>
        <p:spPr>
          <a:xfrm flipV="1">
            <a:off x="8657416" y="4077081"/>
            <a:ext cx="1247258" cy="47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8D157ED2-CB54-4872-8CBC-5F0A8CF33730}"/>
              </a:ext>
            </a:extLst>
          </p:cNvPr>
          <p:cNvSpPr txBox="1"/>
          <p:nvPr/>
        </p:nvSpPr>
        <p:spPr>
          <a:xfrm>
            <a:off x="3445402" y="310957"/>
            <a:ext cx="53011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Danish Energy established the Alliance in 2012</a:t>
            </a:r>
          </a:p>
        </p:txBody>
      </p:sp>
      <p:pic>
        <p:nvPicPr>
          <p:cNvPr id="30" name="Billede 29" descr="Et billede, der indeholder clipart&#10;&#10;Automatisk oprettet beskrivelse">
            <a:extLst>
              <a:ext uri="{FF2B5EF4-FFF2-40B4-BE49-F238E27FC236}">
                <a16:creationId xmlns:a16="http://schemas.microsoft.com/office/drawing/2014/main" id="{B2FACD19-B074-453E-9CD4-327E2DBFC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12" y="3400973"/>
            <a:ext cx="3038285" cy="8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21" y="393447"/>
            <a:ext cx="10336213" cy="3687099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Arial Black" panose="020B0A04020102020204" pitchFamily="34" charset="0"/>
              </a:rPr>
              <a:t>Danish Intelligent Energy Alliance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B1CAA56-B838-4640-91E6-DC4633A1EADB}"/>
              </a:ext>
            </a:extLst>
          </p:cNvPr>
          <p:cNvPicPr/>
          <p:nvPr/>
        </p:nvPicPr>
        <p:blipFill rotWithShape="1">
          <a:blip r:embed="rId3"/>
          <a:srcRect l="11343" t="7718" r="10420" b="9264"/>
          <a:stretch/>
        </p:blipFill>
        <p:spPr bwMode="auto">
          <a:xfrm>
            <a:off x="671961" y="1348435"/>
            <a:ext cx="6968289" cy="4352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361C9EE-6B92-4227-AEE7-DCAEE536199C}"/>
              </a:ext>
            </a:extLst>
          </p:cNvPr>
          <p:cNvSpPr txBox="1"/>
          <p:nvPr/>
        </p:nvSpPr>
        <p:spPr>
          <a:xfrm>
            <a:off x="8449760" y="1991957"/>
            <a:ext cx="34479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system is undergoing a significant transformation due to a number of driver such as…</a:t>
            </a:r>
            <a:endParaRPr kumimoji="0" lang="en-US" sz="140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AD3D27F-D05E-4C83-9E87-336158B67333}"/>
              </a:ext>
            </a:extLst>
          </p:cNvPr>
          <p:cNvSpPr txBox="1"/>
          <p:nvPr/>
        </p:nvSpPr>
        <p:spPr>
          <a:xfrm>
            <a:off x="6452221" y="1469560"/>
            <a:ext cx="1392563" cy="1177245"/>
          </a:xfrm>
          <a:prstGeom prst="rect">
            <a:avLst/>
          </a:prstGeom>
          <a:solidFill>
            <a:srgbClr val="938D8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Investors </a:t>
            </a:r>
            <a:r>
              <a:rPr lang="en-US" sz="115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4B22D40-0CF6-4D64-9295-1B54C03867E5}"/>
              </a:ext>
            </a:extLst>
          </p:cNvPr>
          <p:cNvSpPr txBox="1"/>
          <p:nvPr/>
        </p:nvSpPr>
        <p:spPr>
          <a:xfrm>
            <a:off x="579058" y="1469560"/>
            <a:ext cx="1350488" cy="1154162"/>
          </a:xfrm>
          <a:prstGeom prst="rect">
            <a:avLst/>
          </a:prstGeom>
          <a:solidFill>
            <a:srgbClr val="FFC000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Technology-suppliers</a:t>
            </a: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32E1177-9515-49F2-BEEF-0208D2A4108F}"/>
              </a:ext>
            </a:extLst>
          </p:cNvPr>
          <p:cNvSpPr txBox="1"/>
          <p:nvPr/>
        </p:nvSpPr>
        <p:spPr>
          <a:xfrm>
            <a:off x="579057" y="3028658"/>
            <a:ext cx="1350488" cy="1154162"/>
          </a:xfrm>
          <a:prstGeom prst="rect">
            <a:avLst/>
          </a:prstGeom>
          <a:solidFill>
            <a:srgbClr val="E66914"/>
          </a:solidFill>
          <a:ln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Consultancies</a:t>
            </a: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2BF3C49-00FF-4B71-AFC6-FECBC708EC51}"/>
              </a:ext>
            </a:extLst>
          </p:cNvPr>
          <p:cNvSpPr txBox="1"/>
          <p:nvPr/>
        </p:nvSpPr>
        <p:spPr>
          <a:xfrm>
            <a:off x="579058" y="4578507"/>
            <a:ext cx="1350487" cy="1154162"/>
          </a:xfrm>
          <a:prstGeom prst="rect">
            <a:avLst/>
          </a:prstGeom>
          <a:solidFill>
            <a:srgbClr val="BCD5D8"/>
          </a:solidFill>
          <a:ln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Research Institutions &amp; Academia</a:t>
            </a: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C57B529-6240-446F-9DAA-A5921D79F9F2}"/>
              </a:ext>
            </a:extLst>
          </p:cNvPr>
          <p:cNvSpPr txBox="1"/>
          <p:nvPr/>
        </p:nvSpPr>
        <p:spPr>
          <a:xfrm>
            <a:off x="6452221" y="3040388"/>
            <a:ext cx="1392563" cy="1177245"/>
          </a:xfrm>
          <a:prstGeom prst="rect">
            <a:avLst/>
          </a:prstGeom>
          <a:solidFill>
            <a:srgbClr val="00B2E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Municipalities</a:t>
            </a: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DE90272-83D7-4751-A8E2-8A5DD1E79D47}"/>
              </a:ext>
            </a:extLst>
          </p:cNvPr>
          <p:cNvSpPr txBox="1"/>
          <p:nvPr/>
        </p:nvSpPr>
        <p:spPr>
          <a:xfrm>
            <a:off x="6452221" y="4620581"/>
            <a:ext cx="1392563" cy="11772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Energy and utilities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(electricity, gas heating, waste-water)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2C2C570-F940-494F-8706-F9C89135E653}"/>
              </a:ext>
            </a:extLst>
          </p:cNvPr>
          <p:cNvSpPr txBox="1"/>
          <p:nvPr/>
        </p:nvSpPr>
        <p:spPr>
          <a:xfrm rot="314356">
            <a:off x="9646249" y="3617956"/>
            <a:ext cx="2333080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da-DK" sz="2300" b="1" dirty="0">
                <a:solidFill>
                  <a:schemeClr val="bg1"/>
                </a:solidFill>
                <a:latin typeface="Arial Black" panose="020B0A04020102020204" pitchFamily="34" charset="0"/>
              </a:rPr>
              <a:t>Digitalization</a:t>
            </a:r>
            <a:endParaRPr kumimoji="0" lang="da-DK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2A08417-C0ED-4EA8-948B-9877699C9F27}"/>
              </a:ext>
            </a:extLst>
          </p:cNvPr>
          <p:cNvSpPr txBox="1"/>
          <p:nvPr/>
        </p:nvSpPr>
        <p:spPr>
          <a:xfrm rot="585573">
            <a:off x="9136251" y="4302507"/>
            <a:ext cx="25305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da-DK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Decentralization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625764D-3CCD-4761-82C7-F82262B6C452}"/>
              </a:ext>
            </a:extLst>
          </p:cNvPr>
          <p:cNvSpPr txBox="1"/>
          <p:nvPr/>
        </p:nvSpPr>
        <p:spPr>
          <a:xfrm>
            <a:off x="8449760" y="4916202"/>
            <a:ext cx="3635885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calls for close cooperation between infrastructure owners and related stakeholders to develop an </a:t>
            </a:r>
            <a:r>
              <a:rPr lang="en-US" sz="15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INTEGRATED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5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FLEXIBLE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system that maximizes the value of the increasing amount of intermittent energy production. </a:t>
            </a:r>
            <a:endParaRPr kumimoji="0" lang="en-US" sz="140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6D6B7C8-6A27-4DBD-8717-704D3B38C5A3}"/>
              </a:ext>
            </a:extLst>
          </p:cNvPr>
          <p:cNvSpPr txBox="1"/>
          <p:nvPr/>
        </p:nvSpPr>
        <p:spPr>
          <a:xfrm rot="20741280">
            <a:off x="8770117" y="2909922"/>
            <a:ext cx="2537477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900" b="1" dirty="0">
                <a:solidFill>
                  <a:schemeClr val="bg1"/>
                </a:solidFill>
                <a:latin typeface="Arial Black" panose="020B0A04020102020204" pitchFamily="34" charset="0"/>
              </a:rPr>
              <a:t>Decarbonization</a:t>
            </a:r>
            <a:r>
              <a:rPr lang="da-DK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1FB92ECC-3275-4DA1-951C-C179C1B0E85F}"/>
              </a:ext>
            </a:extLst>
          </p:cNvPr>
          <p:cNvSpPr txBox="1"/>
          <p:nvPr/>
        </p:nvSpPr>
        <p:spPr>
          <a:xfrm>
            <a:off x="9420175" y="1355864"/>
            <a:ext cx="137385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WHY?</a:t>
            </a:r>
            <a:r>
              <a:rPr lang="da-DK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kumimoji="0" lang="da-DK" sz="25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8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21" y="393448"/>
            <a:ext cx="11045699" cy="804732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Arial Black" panose="020B0A04020102020204" pitchFamily="34" charset="0"/>
              </a:rPr>
              <a:t>Members</a:t>
            </a: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5BA51A8A-4822-482D-A3B1-E7B0652A6EAE}"/>
              </a:ext>
            </a:extLst>
          </p:cNvPr>
          <p:cNvSpPr txBox="1"/>
          <p:nvPr/>
        </p:nvSpPr>
        <p:spPr>
          <a:xfrm>
            <a:off x="514350" y="6195684"/>
            <a:ext cx="1219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92928F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43BF3376-2D22-4C13-9BC1-1ADE21BDAA16}"/>
              </a:ext>
            </a:extLst>
          </p:cNvPr>
          <p:cNvSpPr txBox="1">
            <a:spLocks/>
          </p:cNvSpPr>
          <p:nvPr/>
        </p:nvSpPr>
        <p:spPr>
          <a:xfrm>
            <a:off x="658621" y="1138669"/>
            <a:ext cx="4189604" cy="4821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da-DK" sz="1500" b="1" spc="-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ENERGY COMPANIES </a:t>
            </a:r>
            <a:br>
              <a:rPr lang="da-DK" sz="1500" b="1" spc="-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a-DK" sz="1500" b="1" spc="-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 UTILITIES </a:t>
            </a:r>
            <a:endParaRPr lang="da-DK" sz="1500" b="1" spc="-5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endParaRPr lang="da-DK" sz="1400" spc="-5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da-DK" sz="1400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AURA Energi </a:t>
            </a: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(Dinel)  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Billund </a:t>
            </a:r>
            <a:r>
              <a:rPr lang="da-DK" sz="14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  </a:t>
            </a:r>
            <a:br>
              <a:rPr lang="da-DK" sz="14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BlueKolding</a:t>
            </a:r>
            <a:endParaRPr lang="da-DK" sz="1400" spc="-5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da-DK" sz="1400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Centrica Energi Trading</a:t>
            </a:r>
            <a:endParaRPr lang="da-DK" sz="14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 Danmark  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 Fyn</a:t>
            </a:r>
            <a:r>
              <a:rPr lang="da-DK" sz="14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 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Eniig (</a:t>
            </a:r>
            <a:r>
              <a:rPr lang="da-DK"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N1)</a:t>
            </a:r>
            <a:br>
              <a:rPr lang="da-DK"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EWII (</a:t>
            </a:r>
            <a:r>
              <a:rPr lang="da-DK"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TREFOR)</a:t>
            </a:r>
            <a:br>
              <a:rPr lang="da-DK"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Fredericia Spildevand og Energi  </a:t>
            </a: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 A/S – Grindsted elnet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HMN</a:t>
            </a:r>
            <a:r>
              <a:rPr lang="da-DK"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spc="-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GasNet</a:t>
            </a:r>
            <a:endParaRPr lang="da-DK" sz="14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Jysk Energi Elnet - </a:t>
            </a:r>
            <a:r>
              <a:rPr lang="da-DK" sz="1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  </a:t>
            </a: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Kalundborg Forsyning  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NRGi (</a:t>
            </a:r>
            <a:r>
              <a:rPr lang="da-DK" sz="14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</a:t>
            </a:r>
            <a:r>
              <a:rPr lang="da-DK" sz="14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Net) </a:t>
            </a: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da-DK" sz="14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A.m.b.a.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Holding (Evonet)  </a:t>
            </a: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SEAS-NVE (Cerius)  </a:t>
            </a:r>
          </a:p>
          <a:p>
            <a:pPr marL="0" marR="1144905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da-DK" sz="14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Vejle </a:t>
            </a: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Spildevand  </a:t>
            </a:r>
            <a:b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Ørsted (Radius</a:t>
            </a:r>
            <a:r>
              <a:rPr lang="da-DK" sz="14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Elnet)</a:t>
            </a: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B9D6464-4AC1-426B-9F00-6E805AA57CC9}"/>
              </a:ext>
            </a:extLst>
          </p:cNvPr>
          <p:cNvSpPr txBox="1"/>
          <p:nvPr/>
        </p:nvSpPr>
        <p:spPr>
          <a:xfrm>
            <a:off x="3620538" y="1136893"/>
            <a:ext cx="2184400" cy="4795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a-DK" sz="1500" b="1" spc="-5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TECHNOLOGY </a:t>
            </a:r>
            <a:r>
              <a:rPr lang="da-DK" sz="1500" b="1" spc="-5" dirty="0" smtClean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SUPPLIERS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da-DK" sz="1400" spc="-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chemeClr val="bg1"/>
                </a:solidFill>
                <a:latin typeface="Arial"/>
                <a:cs typeface="Arial"/>
              </a:rPr>
              <a:t>ABB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91059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Breakout</a:t>
            </a:r>
            <a:r>
              <a:rPr sz="14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Image  Danfoss  Enopsol  Eurisco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 smtClean="0">
                <a:solidFill>
                  <a:schemeClr val="bg1"/>
                </a:solidFill>
                <a:latin typeface="Arial"/>
                <a:cs typeface="Arial"/>
              </a:rPr>
              <a:t>F-Secure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35305">
              <a:lnSpc>
                <a:spcPct val="100000"/>
              </a:lnSpc>
            </a:pPr>
            <a:r>
              <a:rPr sz="1400" spc="-5" dirty="0" smtClean="0">
                <a:solidFill>
                  <a:schemeClr val="bg1"/>
                </a:solidFill>
                <a:latin typeface="Arial"/>
                <a:cs typeface="Arial"/>
              </a:rPr>
              <a:t>Gorlitz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Danmark  GreenLab Skive  Griffin People  Grundfos Holding  IBM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Insero Energy - Best</a:t>
            </a:r>
            <a:r>
              <a:rPr sz="1400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Green  Kamstrup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1151890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Landis+Gyr  Metro</a:t>
            </a:r>
            <a:r>
              <a:rPr sz="14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Therm  Microsoft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460375">
              <a:lnSpc>
                <a:spcPct val="100000"/>
              </a:lnSpc>
            </a:pPr>
            <a:r>
              <a:rPr sz="1400" spc="-5" dirty="0" err="1">
                <a:solidFill>
                  <a:schemeClr val="bg1"/>
                </a:solidFill>
                <a:latin typeface="Arial"/>
                <a:cs typeface="Arial"/>
              </a:rPr>
              <a:t>Neogrid</a:t>
            </a:r>
            <a:r>
              <a:rPr sz="14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Technologies  </a:t>
            </a:r>
            <a:endParaRPr lang="da-DK" sz="1400" spc="-2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460375">
              <a:lnSpc>
                <a:spcPct val="100000"/>
              </a:lnSpc>
            </a:pPr>
            <a:r>
              <a:rPr lang="da-DK" sz="1400" spc="-5" dirty="0">
                <a:solidFill>
                  <a:schemeClr val="bg1"/>
                </a:solidFill>
                <a:latin typeface="Arial"/>
                <a:cs typeface="Arial"/>
              </a:rPr>
              <a:t>NODES</a:t>
            </a:r>
          </a:p>
          <a:p>
            <a:pPr marL="12700" marR="460375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Nokia Denmark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A53D4CF3-6145-4FB0-A203-3A20E98BB291}"/>
              </a:ext>
            </a:extLst>
          </p:cNvPr>
          <p:cNvSpPr txBox="1"/>
          <p:nvPr/>
        </p:nvSpPr>
        <p:spPr>
          <a:xfrm>
            <a:off x="6037773" y="1198180"/>
            <a:ext cx="2225040" cy="28257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da-DK" sz="1400" spc="-5" dirty="0" err="1">
                <a:solidFill>
                  <a:schemeClr val="bg1"/>
                </a:solidFill>
                <a:latin typeface="Arial"/>
                <a:cs typeface="Arial"/>
              </a:rPr>
              <a:t>NorthQ</a:t>
            </a:r>
            <a:endParaRPr lang="da-DK" sz="1400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 err="1">
                <a:solidFill>
                  <a:schemeClr val="bg1"/>
                </a:solidFill>
                <a:latin typeface="Arial"/>
                <a:cs typeface="Arial"/>
              </a:rPr>
              <a:t>Nuuve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78105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Panasonic Danmark  Robert Bosch,</a:t>
            </a:r>
            <a:r>
              <a:rPr sz="14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Termoteknik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Rockwool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119951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Siemens  SimService  SU</a:t>
            </a:r>
            <a:r>
              <a:rPr sz="1400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sz="1400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RM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Schneider Electric</a:t>
            </a:r>
            <a:r>
              <a:rPr sz="14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Denmark  </a:t>
            </a: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Velux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487680">
              <a:lnSpc>
                <a:spcPct val="100000"/>
              </a:lnSpc>
            </a:pP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Vestas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Wind Systems  VISUE</a:t>
            </a:r>
            <a:r>
              <a:rPr lang="da-DK" sz="1400" spc="-5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spc="-5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spc="-5" dirty="0">
                <a:solidFill>
                  <a:schemeClr val="bg1"/>
                </a:solidFill>
                <a:latin typeface="Arial"/>
                <a:cs typeface="Arial"/>
              </a:rPr>
              <a:t>Vølund Varmeteknik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C5883024-5940-4C49-933F-946E4980B08B}"/>
              </a:ext>
            </a:extLst>
          </p:cNvPr>
          <p:cNvSpPr txBox="1"/>
          <p:nvPr/>
        </p:nvSpPr>
        <p:spPr>
          <a:xfrm>
            <a:off x="6037773" y="4375110"/>
            <a:ext cx="2451735" cy="175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a-DK" sz="1500" b="1" spc="-5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CONSULTANCIES </a:t>
            </a:r>
            <a:endParaRPr lang="da-DK" sz="1400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1st</a:t>
            </a:r>
            <a:r>
              <a:rPr sz="14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Mile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Balslev Rådgivende Ingeniører  COWI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823594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Cronborg</a:t>
            </a:r>
            <a:r>
              <a:rPr sz="14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Innovation  Green </a:t>
            </a:r>
            <a:r>
              <a:rPr sz="1400" spc="-45" dirty="0">
                <a:solidFill>
                  <a:schemeClr val="bg1"/>
                </a:solidFill>
                <a:latin typeface="Arial"/>
                <a:cs typeface="Arial"/>
              </a:rPr>
              <a:t>Tech</a:t>
            </a:r>
            <a:r>
              <a:rPr sz="14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Center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 err="1">
                <a:solidFill>
                  <a:schemeClr val="bg1"/>
                </a:solidFill>
                <a:latin typeface="Arial"/>
                <a:cs typeface="Arial"/>
              </a:rPr>
              <a:t>Horten</a:t>
            </a:r>
            <a:r>
              <a:rPr sz="1400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 err="1" smtClean="0">
                <a:solidFill>
                  <a:schemeClr val="bg1"/>
                </a:solidFill>
                <a:latin typeface="Arial"/>
                <a:cs typeface="Arial"/>
              </a:rPr>
              <a:t>Advokatpartnerskab</a:t>
            </a:r>
            <a:endParaRPr lang="da-DK" sz="1400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a-DK" sz="1400" spc="-5" dirty="0" smtClean="0">
                <a:solidFill>
                  <a:schemeClr val="bg1"/>
                </a:solidFill>
                <a:latin typeface="Arial"/>
                <a:cs typeface="Arial"/>
              </a:rPr>
              <a:t>Teknologisk Institut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2B2518C9-1C89-436F-A85D-BD4D17A4D436}"/>
              </a:ext>
            </a:extLst>
          </p:cNvPr>
          <p:cNvSpPr txBox="1"/>
          <p:nvPr/>
        </p:nvSpPr>
        <p:spPr>
          <a:xfrm>
            <a:off x="8842905" y="1198180"/>
            <a:ext cx="1879600" cy="1776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1500" b="1" spc="-5" dirty="0" smtClean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MUNICIPALITIES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endParaRPr lang="da-DK" sz="1400" b="1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Albertslund Kommune  Egedal Kommune  </a:t>
            </a:r>
            <a:r>
              <a:rPr sz="1400" spc="-5" dirty="0" err="1" smtClean="0">
                <a:solidFill>
                  <a:schemeClr val="bg1"/>
                </a:solidFill>
                <a:latin typeface="Arial"/>
                <a:cs typeface="Arial"/>
              </a:rPr>
              <a:t>Middelfart</a:t>
            </a:r>
            <a:r>
              <a:rPr sz="1400" spc="-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Kommune  Skive Kommune  Sønderborg Kommune  Aarhus</a:t>
            </a:r>
            <a:r>
              <a:rPr sz="14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Kommune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6A0369F8-E7FC-4B37-B687-E3EFA8A10470}"/>
              </a:ext>
            </a:extLst>
          </p:cNvPr>
          <p:cNvSpPr txBox="1"/>
          <p:nvPr/>
        </p:nvSpPr>
        <p:spPr>
          <a:xfrm>
            <a:off x="8839296" y="3106739"/>
            <a:ext cx="1388110" cy="1345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1500" b="1" spc="-5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INVESTORS</a:t>
            </a: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a-DK" sz="1400" b="1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da-DK" sz="1400" b="1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Jyske Bank  Nykredit  PensionDa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ma</a:t>
            </a:r>
            <a:r>
              <a:rPr sz="1400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k  PKA</a:t>
            </a:r>
            <a:r>
              <a:rPr sz="1400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AIP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6D95ACA9-1771-4590-BCAC-417438906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860" y="6041904"/>
            <a:ext cx="2392910" cy="475199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6A0369F8-E7FC-4B37-B687-E3EFA8A10470}"/>
              </a:ext>
            </a:extLst>
          </p:cNvPr>
          <p:cNvSpPr txBox="1"/>
          <p:nvPr/>
        </p:nvSpPr>
        <p:spPr>
          <a:xfrm>
            <a:off x="8839296" y="4584411"/>
            <a:ext cx="2972474" cy="1156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1500" b="1" spc="-5" dirty="0" smtClean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UNIVERSITIES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da-DK" sz="1400" b="1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1400" spc="-5" dirty="0" smtClean="0">
                <a:solidFill>
                  <a:schemeClr val="bg1"/>
                </a:solidFill>
                <a:latin typeface="Arial"/>
                <a:cs typeface="Arial"/>
              </a:rPr>
              <a:t>Danmarks Tekniske Universitet (DTU)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1400" spc="-5" dirty="0" smtClean="0">
                <a:solidFill>
                  <a:schemeClr val="bg1"/>
                </a:solidFill>
                <a:latin typeface="Arial"/>
                <a:cs typeface="Arial"/>
              </a:rPr>
              <a:t>Syddansk Universitet (SDU)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da-DK" sz="1400" spc="-5" dirty="0" smtClean="0">
                <a:solidFill>
                  <a:schemeClr val="bg1"/>
                </a:solidFill>
                <a:latin typeface="Arial"/>
                <a:cs typeface="Arial"/>
              </a:rPr>
              <a:t>Aalborg Universitet (AAU)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29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27044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2000" dirty="0">
              <a:solidFill>
                <a:schemeClr val="tx1"/>
              </a:solidFill>
              <a:latin typeface="Arial "/>
            </a:endParaRPr>
          </a:p>
        </p:txBody>
      </p:sp>
      <p:pic>
        <p:nvPicPr>
          <p:cNvPr id="41" name="Billede 40">
            <a:extLst>
              <a:ext uri="{FF2B5EF4-FFF2-40B4-BE49-F238E27FC236}">
                <a16:creationId xmlns:a16="http://schemas.microsoft.com/office/drawing/2014/main" id="{95A95F41-50F8-4595-8738-36C9B4E90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4" t="17067" r="37444" b="29048"/>
          <a:stretch/>
        </p:blipFill>
        <p:spPr>
          <a:xfrm>
            <a:off x="6029014" y="1502398"/>
            <a:ext cx="5881901" cy="47040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21" y="393447"/>
            <a:ext cx="11045699" cy="368709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How? It’s all about data! 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5EEE86C3-4333-49E7-B2A9-B73EAB1681DD}"/>
              </a:ext>
            </a:extLst>
          </p:cNvPr>
          <p:cNvSpPr txBox="1"/>
          <p:nvPr/>
        </p:nvSpPr>
        <p:spPr>
          <a:xfrm>
            <a:off x="658621" y="1604075"/>
            <a:ext cx="50893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 Black" panose="020B0A04020102020204" pitchFamily="34" charset="0"/>
              </a:rPr>
              <a:t>Digitalization</a:t>
            </a:r>
            <a:r>
              <a:rPr lang="da-DK" sz="1400" dirty="0">
                <a:solidFill>
                  <a:schemeClr val="bg1"/>
                </a:solidFill>
                <a:latin typeface="Arial "/>
              </a:rPr>
              <a:t> is the key enabler for developing an </a:t>
            </a:r>
            <a:r>
              <a:rPr lang="en-US" sz="1400" dirty="0">
                <a:solidFill>
                  <a:schemeClr val="bg1"/>
                </a:solidFill>
                <a:latin typeface="Arial "/>
                <a:cs typeface="Arial" panose="020B0604020202020204" pitchFamily="34" charset="0"/>
              </a:rPr>
              <a:t>integrated and flexible energy system. The Board of Danish Intelligent Energy Alliance has adopted three key objectives that are reflected in the activities of the Alliance:</a:t>
            </a:r>
          </a:p>
          <a:p>
            <a:endParaRPr lang="en-US" sz="1400" dirty="0">
              <a:solidFill>
                <a:schemeClr val="bg1"/>
              </a:solidFill>
              <a:latin typeface="Arial "/>
              <a:cs typeface="Arial" panose="020B0604020202020204" pitchFamily="34" charset="0"/>
            </a:endParaRPr>
          </a:p>
          <a:p>
            <a:r>
              <a:rPr lang="en-US" sz="1400" u="sng" dirty="0">
                <a:solidFill>
                  <a:schemeClr val="bg1"/>
                </a:solidFill>
                <a:latin typeface="Arial "/>
              </a:rPr>
              <a:t>Key objectives: </a:t>
            </a:r>
          </a:p>
          <a:p>
            <a:endParaRPr lang="en-US" sz="1400" dirty="0">
              <a:solidFill>
                <a:schemeClr val="bg1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 "/>
              </a:rPr>
              <a:t>Adapt the framework conditions in order to maximize the value from the digitalization of energy and utilities </a:t>
            </a:r>
          </a:p>
          <a:p>
            <a:endParaRPr lang="en-US" sz="1400" i="1" dirty="0">
              <a:solidFill>
                <a:schemeClr val="bg1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 "/>
              </a:rPr>
              <a:t>Provide a platform to share and document best practice from using data to optimize grid operation, network planning, asset management and investment decisions</a:t>
            </a:r>
          </a:p>
          <a:p>
            <a:endParaRPr lang="en-US" sz="1400" i="1" dirty="0">
              <a:solidFill>
                <a:schemeClr val="bg1"/>
              </a:solidFill>
              <a:latin typeface="Arial 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chemeClr val="bg1"/>
                </a:solidFill>
                <a:latin typeface="Arial "/>
              </a:rPr>
              <a:t>Facilitate the dialogue between infrastructure owners and new players’ on how to use data to develop new business concepts for the benefit of the customer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2BD95C1-D611-4AC9-9E1D-3026CA465842}"/>
              </a:ext>
            </a:extLst>
          </p:cNvPr>
          <p:cNvSpPr txBox="1"/>
          <p:nvPr/>
        </p:nvSpPr>
        <p:spPr>
          <a:xfrm>
            <a:off x="6096000" y="6241710"/>
            <a:ext cx="540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Smart Cities White Paper, State of Green (2018)  </a:t>
            </a:r>
          </a:p>
        </p:txBody>
      </p:sp>
    </p:spTree>
    <p:extLst>
      <p:ext uri="{BB962C8B-B14F-4D97-AF65-F5344CB8AC3E}">
        <p14:creationId xmlns:p14="http://schemas.microsoft.com/office/powerpoint/2010/main" val="182397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>
            <a:extLst>
              <a:ext uri="{FF2B5EF4-FFF2-40B4-BE49-F238E27FC236}">
                <a16:creationId xmlns:a16="http://schemas.microsoft.com/office/drawing/2014/main" id="{11E1E56B-228E-4C56-9F19-3678E46BB61A}"/>
              </a:ext>
            </a:extLst>
          </p:cNvPr>
          <p:cNvSpPr>
            <a:spLocks/>
          </p:cNvSpPr>
          <p:nvPr/>
        </p:nvSpPr>
        <p:spPr>
          <a:xfrm>
            <a:off x="0" y="-27044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200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26549" y="1696121"/>
            <a:ext cx="2836291" cy="261156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/>
            <a:r>
              <a:rPr lang="en-US" sz="15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Smart Energy</a:t>
            </a:r>
            <a:endParaRPr lang="en-US" sz="1500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Objective: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Efficient resource utilization by promoting integration and flexibility across supply species (electricity, gas, heating, wastewater etc). </a:t>
            </a:r>
          </a:p>
          <a:p>
            <a:endParaRPr lang="en-US" sz="1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625168" y="738053"/>
            <a:ext cx="2448272" cy="245773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/>
            <a:r>
              <a:rPr lang="da-DK" sz="15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Flexible Electricity Demand</a:t>
            </a:r>
            <a:endParaRPr lang="da-DK" sz="1500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da-DK" sz="12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Objective: 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Promote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optimal conditions for flexible electricity demand.</a:t>
            </a:r>
          </a:p>
        </p:txBody>
      </p:sp>
      <p:sp>
        <p:nvSpPr>
          <p:cNvPr id="10" name="Ellipse 9"/>
          <p:cNvSpPr/>
          <p:nvPr/>
        </p:nvSpPr>
        <p:spPr>
          <a:xfrm>
            <a:off x="7312091" y="3814940"/>
            <a:ext cx="2712735" cy="245333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/>
            <a:r>
              <a:rPr lang="da-DK" sz="15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Energy Efficiency</a:t>
            </a:r>
            <a:endParaRPr lang="da-DK" sz="1500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da-DK" sz="12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Objective: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Strengthen focus on energy efficiency – both flexibility and savings – in buildings, industry and transport.</a:t>
            </a:r>
          </a:p>
          <a:p>
            <a:endParaRPr lang="da-DK" sz="1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399289" y="653519"/>
            <a:ext cx="2520878" cy="247661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/>
            <a:r>
              <a:rPr lang="da-DK" sz="15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Smart Grid</a:t>
            </a:r>
            <a:endParaRPr lang="da-DK" sz="1500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da-DK" sz="12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da-DK" sz="12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Objective: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Support the  roll out of smart and secure grid components and digital solutions.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49620" y="3785415"/>
            <a:ext cx="2580138" cy="248286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/>
            <a:r>
              <a:rPr lang="en-US" sz="15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Heat Pump Forum</a:t>
            </a:r>
            <a:endParaRPr lang="en-US" sz="1500" dirty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Objective: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Improve the for framework conditions for heat pumps in individual and decentralised heating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4" name="Lige forbindelse 13"/>
          <p:cNvCxnSpPr>
            <a:cxnSpLocks/>
            <a:endCxn id="9" idx="2"/>
          </p:cNvCxnSpPr>
          <p:nvPr/>
        </p:nvCxnSpPr>
        <p:spPr>
          <a:xfrm flipV="1">
            <a:off x="6900945" y="1966920"/>
            <a:ext cx="724223" cy="39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>
            <a:cxnSpLocks/>
            <a:endCxn id="10" idx="1"/>
          </p:cNvCxnSpPr>
          <p:nvPr/>
        </p:nvCxnSpPr>
        <p:spPr>
          <a:xfrm>
            <a:off x="6841149" y="3675121"/>
            <a:ext cx="868213" cy="49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>
            <a:cxnSpLocks/>
            <a:endCxn id="7" idx="3"/>
          </p:cNvCxnSpPr>
          <p:nvPr/>
        </p:nvCxnSpPr>
        <p:spPr>
          <a:xfrm flipV="1">
            <a:off x="3999528" y="3925234"/>
            <a:ext cx="642386" cy="50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>
            <a:cxnSpLocks/>
            <a:stCxn id="7" idx="1"/>
            <a:endCxn id="12" idx="6"/>
          </p:cNvCxnSpPr>
          <p:nvPr/>
        </p:nvCxnSpPr>
        <p:spPr>
          <a:xfrm flipH="1" flipV="1">
            <a:off x="3920167" y="1891827"/>
            <a:ext cx="721747" cy="186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Logo">
            <a:extLst>
              <a:ext uri="{FF2B5EF4-FFF2-40B4-BE49-F238E27FC236}">
                <a16:creationId xmlns:a16="http://schemas.microsoft.com/office/drawing/2014/main" id="{2AF73595-05DA-4CCF-B599-F3597C04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925" y="6030675"/>
            <a:ext cx="2392910" cy="475199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44393E95-9500-45D8-A10A-595800AC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145" y="68747"/>
            <a:ext cx="4217938" cy="1148039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 Black" panose="020B0A04020102020204" pitchFamily="34" charset="0"/>
              </a:rPr>
              <a:t>Organization</a:t>
            </a:r>
            <a:r>
              <a:rPr lang="en-US" sz="4500" b="1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16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ktangel 9"/>
          <p:cNvSpPr>
            <a:spLocks/>
          </p:cNvSpPr>
          <p:nvPr/>
        </p:nvSpPr>
        <p:spPr>
          <a:xfrm>
            <a:off x="529791" y="537406"/>
            <a:ext cx="17136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7" nam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170" y="5844673"/>
            <a:ext cx="2392910" cy="475199"/>
          </a:xfrm>
          <a:prstGeom prst="rect">
            <a:avLst/>
          </a:prstGeom>
        </p:spPr>
      </p:pic>
      <p:sp>
        <p:nvSpPr>
          <p:cNvPr id="9" name="Rectangle 19"/>
          <p:cNvSpPr txBox="1">
            <a:spLocks noChangeArrowheads="1"/>
          </p:cNvSpPr>
          <p:nvPr/>
        </p:nvSpPr>
        <p:spPr>
          <a:xfrm>
            <a:off x="539749" y="2280971"/>
            <a:ext cx="7146627" cy="295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6600" kern="1200" spc="-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more information please contact: </a:t>
            </a:r>
          </a:p>
          <a:p>
            <a:endParaRPr lang="da-D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Helle Juhler-Verdoner, Managing Director</a:t>
            </a:r>
            <a:b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+45 35 300 456</a:t>
            </a:r>
            <a:b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hjv@danskenergi.dk </a:t>
            </a:r>
            <a:r>
              <a:rPr lang="da-DK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Jeppe Wraae Nielsen, Consultant </a:t>
            </a:r>
          </a:p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+45 35 300 455</a:t>
            </a:r>
          </a:p>
          <a:p>
            <a:r>
              <a:rPr lang="da-DK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jwn@danskenergi.dk</a:t>
            </a:r>
            <a:r>
              <a:rPr lang="da-DK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da-DK" sz="2400" dirty="0">
                <a:solidFill>
                  <a:schemeClr val="bg1"/>
                </a:solidFill>
                <a:latin typeface="+mn-lt"/>
              </a:rPr>
            </a:br>
            <a:r>
              <a:rPr lang="da-DK" sz="2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da-DK" sz="2400" b="1" dirty="0">
                <a:solidFill>
                  <a:schemeClr val="bg1"/>
                </a:solidFill>
                <a:latin typeface="+mn-lt"/>
              </a:rPr>
            </a:br>
            <a:endParaRPr lang="da-DK" sz="7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133C446-B98E-48BC-B708-61F479B68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62" y="2719363"/>
            <a:ext cx="1113890" cy="111389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2754181-3388-427D-A792-FF2798DC8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62" y="4098272"/>
            <a:ext cx="1094662" cy="10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6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485</Words>
  <Application>Microsoft Office PowerPoint</Application>
  <PresentationFormat>Widescreen</PresentationFormat>
  <Paragraphs>120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Calibri Light</vt:lpstr>
      <vt:lpstr>Times New Roman</vt:lpstr>
      <vt:lpstr>Office-tema</vt:lpstr>
      <vt:lpstr>An introduction to the Danish Intelligent Energy Alliance  </vt:lpstr>
      <vt:lpstr>PowerPoint-præsentation</vt:lpstr>
      <vt:lpstr>Danish Intelligent Energy Alliance</vt:lpstr>
      <vt:lpstr>Members</vt:lpstr>
      <vt:lpstr>How? It’s all about data! </vt:lpstr>
      <vt:lpstr>Organization </vt:lpstr>
      <vt:lpstr>PowerPoint-præsentation</vt:lpstr>
    </vt:vector>
  </TitlesOfParts>
  <Company>Dansk Energi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Branchefællesskab for Intelligent Energi</dc:title>
  <dc:creator>Kjartan Kaas-Larsen</dc:creator>
  <cp:lastModifiedBy>Niels Hardy Frimodt Pedersen</cp:lastModifiedBy>
  <cp:revision>71</cp:revision>
  <cp:lastPrinted>2018-09-10T11:58:16Z</cp:lastPrinted>
  <dcterms:created xsi:type="dcterms:W3CDTF">2018-03-28T10:07:13Z</dcterms:created>
  <dcterms:modified xsi:type="dcterms:W3CDTF">2019-02-08T09:57:30Z</dcterms:modified>
</cp:coreProperties>
</file>